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95" r:id="rId4"/>
    <p:sldId id="294" r:id="rId5"/>
    <p:sldId id="293" r:id="rId6"/>
    <p:sldId id="273" r:id="rId7"/>
    <p:sldId id="296" r:id="rId8"/>
    <p:sldId id="271" r:id="rId9"/>
    <p:sldId id="272" r:id="rId10"/>
    <p:sldId id="275" r:id="rId11"/>
    <p:sldId id="267" r:id="rId12"/>
    <p:sldId id="274" r:id="rId13"/>
    <p:sldId id="290" r:id="rId14"/>
    <p:sldId id="260" r:id="rId15"/>
    <p:sldId id="263" r:id="rId16"/>
    <p:sldId id="264" r:id="rId17"/>
    <p:sldId id="268" r:id="rId18"/>
    <p:sldId id="270" r:id="rId19"/>
    <p:sldId id="265" r:id="rId20"/>
    <p:sldId id="297" r:id="rId21"/>
    <p:sldId id="291" r:id="rId22"/>
    <p:sldId id="266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840"/>
  </p:normalViewPr>
  <p:slideViewPr>
    <p:cSldViewPr snapToGrid="0" snapToObjects="1">
      <p:cViewPr varScale="1">
        <p:scale>
          <a:sx n="112" d="100"/>
          <a:sy n="112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F4782-F87F-3B42-BC28-7EA6FC5FDA1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138FE-2B72-3C45-B5E0-37470C87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8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26FE9-992B-44A5-9F10-24AA05CD3D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9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venanalytics.io/data-playground?search=market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Cardboard boxes on conveyor belt">
            <a:extLst>
              <a:ext uri="{FF2B5EF4-FFF2-40B4-BE49-F238E27FC236}">
                <a16:creationId xmlns:a16="http://schemas.microsoft.com/office/drawing/2014/main" id="{AD7B0788-DC14-419E-8CFC-17A76D77B5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-1" b="15727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2813D8-AC98-2245-B786-C11EEF69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3" y="1101058"/>
            <a:ext cx="11053937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latin typeface="Century Gothic" panose="020B0502020202020204" pitchFamily="34" charset="0"/>
              </a:rPr>
              <a:t>Demographic Analysis for Grocery Sales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FA9D0C6-60B4-2A45-9A94-675B6766741A}"/>
              </a:ext>
            </a:extLst>
          </p:cNvPr>
          <p:cNvSpPr txBox="1">
            <a:spLocks/>
          </p:cNvSpPr>
          <p:nvPr/>
        </p:nvSpPr>
        <p:spPr>
          <a:xfrm>
            <a:off x="9739186" y="2761938"/>
            <a:ext cx="2890562" cy="2995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400" dirty="0">
                <a:latin typeface="Century Gothic" panose="020B0502020202020204" pitchFamily="34" charset="0"/>
              </a:rPr>
              <a:t>Submitted by: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Abhinav Chadha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Puneet Maini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Rebecca Bland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Century Gothic" panose="020B0502020202020204" pitchFamily="34" charset="0"/>
              </a:rPr>
              <a:t>Rizabek</a:t>
            </a:r>
            <a:endParaRPr lang="en-US" sz="1400" dirty="0">
              <a:latin typeface="Century Gothic" panose="020B0502020202020204" pitchFamily="34" charset="0"/>
            </a:endParaRP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Century Gothic" panose="020B0502020202020204" pitchFamily="34" charset="0"/>
              </a:rPr>
              <a:t>Sanjeet</a:t>
            </a:r>
            <a:r>
              <a:rPr lang="en-US" sz="1400" dirty="0">
                <a:latin typeface="Century Gothic" panose="020B0502020202020204" pitchFamily="34" charset="0"/>
              </a:rPr>
              <a:t> Walia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Sumeet </a:t>
            </a:r>
            <a:r>
              <a:rPr lang="en-US" sz="1400" dirty="0" err="1">
                <a:latin typeface="Century Gothic" panose="020B0502020202020204" pitchFamily="34" charset="0"/>
              </a:rPr>
              <a:t>Duddagi</a:t>
            </a:r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0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52181-21F1-4E4A-A783-D9C3A994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Demographic: No of Dependents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DF75ED-F1F2-054C-8853-E64727E59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71160" y="1884166"/>
            <a:ext cx="6049241" cy="713818"/>
          </a:xfrm>
        </p:spPr>
        <p:txBody>
          <a:bodyPr anchor="ctr"/>
          <a:lstStyle/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Sales by number of dependents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3E44CC-3B88-CC43-99D0-573E6C86A6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3861" t="11623" r="8006"/>
          <a:stretch/>
        </p:blipFill>
        <p:spPr>
          <a:xfrm>
            <a:off x="1071159" y="2607467"/>
            <a:ext cx="6049241" cy="2553335"/>
          </a:xfr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2BC9B9C-95E1-4547-B873-5C3464A2A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8974"/>
              </p:ext>
            </p:extLst>
          </p:nvPr>
        </p:nvGraphicFramePr>
        <p:xfrm>
          <a:off x="7120400" y="2612748"/>
          <a:ext cx="4000441" cy="2417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14513">
                  <a:extLst>
                    <a:ext uri="{9D8B030D-6E8A-4147-A177-3AD203B41FA5}">
                      <a16:colId xmlns:a16="http://schemas.microsoft.com/office/drawing/2014/main" val="2732062028"/>
                    </a:ext>
                  </a:extLst>
                </a:gridCol>
                <a:gridCol w="1475605">
                  <a:extLst>
                    <a:ext uri="{9D8B030D-6E8A-4147-A177-3AD203B41FA5}">
                      <a16:colId xmlns:a16="http://schemas.microsoft.com/office/drawing/2014/main" val="1421139667"/>
                    </a:ext>
                  </a:extLst>
                </a:gridCol>
                <a:gridCol w="1010323">
                  <a:extLst>
                    <a:ext uri="{9D8B030D-6E8A-4147-A177-3AD203B41FA5}">
                      <a16:colId xmlns:a16="http://schemas.microsoft.com/office/drawing/2014/main" val="3123780430"/>
                    </a:ext>
                  </a:extLst>
                </a:gridCol>
              </a:tblGrid>
              <a:tr h="4835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# of Dependents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Customer 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Total Sales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2868876"/>
                  </a:ext>
                </a:extLst>
              </a:tr>
              <a:tr h="4835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Zero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635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$ 701,409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45163"/>
                  </a:ext>
                </a:extLst>
              </a:tr>
              <a:tr h="4835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1122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$ 532,157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86612"/>
                  </a:ext>
                </a:extLst>
              </a:tr>
              <a:tr h="4835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Two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419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$ 102,863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124513"/>
                  </a:ext>
                </a:extLst>
              </a:tr>
              <a:tr h="4835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Three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$ 14,554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202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00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52181-21F1-4E4A-A783-D9C3A994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Demographic: Income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DF75ED-F1F2-054C-8853-E64727E59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35267" y="2041394"/>
            <a:ext cx="3899798" cy="713818"/>
          </a:xfrm>
        </p:spPr>
        <p:txBody>
          <a:bodyPr anchor="ctr"/>
          <a:lstStyle/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Sales by Income Level</a:t>
            </a:r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963E44CC-3B88-CC43-99D0-573E6C86A6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9290"/>
          <a:stretch/>
        </p:blipFill>
        <p:spPr>
          <a:xfrm>
            <a:off x="1035266" y="2765933"/>
            <a:ext cx="5060733" cy="2623370"/>
          </a:xfrm>
        </p:spPr>
      </p:pic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317A1067-2AF0-F34F-B382-8445BEAB2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099759"/>
              </p:ext>
            </p:extLst>
          </p:nvPr>
        </p:nvGraphicFramePr>
        <p:xfrm>
          <a:off x="6228303" y="2765932"/>
          <a:ext cx="4744497" cy="26233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96202">
                  <a:extLst>
                    <a:ext uri="{9D8B030D-6E8A-4147-A177-3AD203B41FA5}">
                      <a16:colId xmlns:a16="http://schemas.microsoft.com/office/drawing/2014/main" val="2732062028"/>
                    </a:ext>
                  </a:extLst>
                </a:gridCol>
                <a:gridCol w="1750058">
                  <a:extLst>
                    <a:ext uri="{9D8B030D-6E8A-4147-A177-3AD203B41FA5}">
                      <a16:colId xmlns:a16="http://schemas.microsoft.com/office/drawing/2014/main" val="1421139667"/>
                    </a:ext>
                  </a:extLst>
                </a:gridCol>
                <a:gridCol w="1198237">
                  <a:extLst>
                    <a:ext uri="{9D8B030D-6E8A-4147-A177-3AD203B41FA5}">
                      <a16:colId xmlns:a16="http://schemas.microsoft.com/office/drawing/2014/main" val="3123780430"/>
                    </a:ext>
                  </a:extLst>
                </a:gridCol>
              </a:tblGrid>
              <a:tr h="65584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Age Levels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Customer 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Total Sales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2868876"/>
                  </a:ext>
                </a:extLst>
              </a:tr>
              <a:tr h="65584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High Income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836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$ 1,014,181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45163"/>
                  </a:ext>
                </a:extLst>
              </a:tr>
              <a:tr h="65584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664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$ 268,307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86612"/>
                  </a:ext>
                </a:extLst>
              </a:tr>
              <a:tr h="65584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729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$ 68,495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124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99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52181-21F1-4E4A-A783-D9C3A994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Demographic: 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DF75ED-F1F2-054C-8853-E64727E59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2965" y="2220064"/>
            <a:ext cx="3899798" cy="713818"/>
          </a:xfrm>
        </p:spPr>
        <p:txBody>
          <a:bodyPr anchor="ctr"/>
          <a:lstStyle/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Sales by Age Segment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3E44CC-3B88-CC43-99D0-573E6C86A6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491" b="914"/>
          <a:stretch/>
        </p:blipFill>
        <p:spPr>
          <a:xfrm>
            <a:off x="1012965" y="2933882"/>
            <a:ext cx="4546265" cy="2616359"/>
          </a:xfrm>
        </p:spPr>
      </p:pic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F01FB6BD-7C46-7D4B-95F6-D55A14E62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38758"/>
              </p:ext>
            </p:extLst>
          </p:nvPr>
        </p:nvGraphicFramePr>
        <p:xfrm>
          <a:off x="5559230" y="2933882"/>
          <a:ext cx="4889463" cy="2616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51084">
                  <a:extLst>
                    <a:ext uri="{9D8B030D-6E8A-4147-A177-3AD203B41FA5}">
                      <a16:colId xmlns:a16="http://schemas.microsoft.com/office/drawing/2014/main" val="2732062028"/>
                    </a:ext>
                  </a:extLst>
                </a:gridCol>
                <a:gridCol w="1803531">
                  <a:extLst>
                    <a:ext uri="{9D8B030D-6E8A-4147-A177-3AD203B41FA5}">
                      <a16:colId xmlns:a16="http://schemas.microsoft.com/office/drawing/2014/main" val="1421139667"/>
                    </a:ext>
                  </a:extLst>
                </a:gridCol>
                <a:gridCol w="1234848">
                  <a:extLst>
                    <a:ext uri="{9D8B030D-6E8A-4147-A177-3AD203B41FA5}">
                      <a16:colId xmlns:a16="http://schemas.microsoft.com/office/drawing/2014/main" val="3123780430"/>
                    </a:ext>
                  </a:extLst>
                </a:gridCol>
              </a:tblGrid>
              <a:tr h="65409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Age Levels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Customer 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Total Sales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2868876"/>
                  </a:ext>
                </a:extLst>
              </a:tr>
              <a:tr h="65409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Boomers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781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$ 554,451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45163"/>
                  </a:ext>
                </a:extLst>
              </a:tr>
              <a:tr h="65409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Gen 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$ 551,185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86612"/>
                  </a:ext>
                </a:extLst>
              </a:tr>
              <a:tr h="65409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Millenials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422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$ 241,347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124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69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68F6B33-6DF1-2B4C-87D1-089ED8E7874F}"/>
              </a:ext>
            </a:extLst>
          </p:cNvPr>
          <p:cNvGrpSpPr/>
          <p:nvPr/>
        </p:nvGrpSpPr>
        <p:grpSpPr>
          <a:xfrm>
            <a:off x="1856773" y="1666638"/>
            <a:ext cx="8986792" cy="446065"/>
            <a:chOff x="1856773" y="1666638"/>
            <a:chExt cx="8986792" cy="446065"/>
          </a:xfrm>
          <a:solidFill>
            <a:schemeClr val="tx2"/>
          </a:solidFill>
        </p:grpSpPr>
        <p:sp>
          <p:nvSpPr>
            <p:cNvPr id="29" name="Rounded Rectangle">
              <a:extLst>
                <a:ext uri="{FF2B5EF4-FFF2-40B4-BE49-F238E27FC236}">
                  <a16:creationId xmlns:a16="http://schemas.microsoft.com/office/drawing/2014/main" id="{1071633C-DBD5-4949-9EF8-210387C7FD7C}"/>
                </a:ext>
              </a:extLst>
            </p:cNvPr>
            <p:cNvSpPr/>
            <p:nvPr/>
          </p:nvSpPr>
          <p:spPr>
            <a:xfrm rot="11717" flipH="1">
              <a:off x="1856773" y="1666638"/>
              <a:ext cx="8986792" cy="446065"/>
            </a:xfrm>
            <a:prstGeom prst="roundRect">
              <a:avLst>
                <a:gd name="adj" fmla="val 50000"/>
              </a:avLst>
            </a:prstGeom>
            <a:grpFill/>
            <a:ln w="25400" cap="flat">
              <a:solidFill>
                <a:schemeClr val="bg1">
                  <a:alpha val="37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F5BD328-05D9-439A-9AD5-380AD2283C19}"/>
                </a:ext>
              </a:extLst>
            </p:cNvPr>
            <p:cNvSpPr txBox="1"/>
            <p:nvPr/>
          </p:nvSpPr>
          <p:spPr>
            <a:xfrm>
              <a:off x="7542268" y="1744895"/>
              <a:ext cx="1071127" cy="292388"/>
            </a:xfrm>
            <a:prstGeom prst="rect">
              <a:avLst/>
            </a:prstGeom>
            <a:grp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COUNTRIES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8308B7-2616-FF4C-BF2A-BF8C55703D50}"/>
              </a:ext>
            </a:extLst>
          </p:cNvPr>
          <p:cNvGrpSpPr/>
          <p:nvPr/>
        </p:nvGrpSpPr>
        <p:grpSpPr>
          <a:xfrm>
            <a:off x="-391627" y="1654164"/>
            <a:ext cx="4651450" cy="4651448"/>
            <a:chOff x="-391627" y="1654164"/>
            <a:chExt cx="4651450" cy="4651448"/>
          </a:xfrm>
          <a:solidFill>
            <a:schemeClr val="tx2"/>
          </a:solidFill>
        </p:grpSpPr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CA6BDDB0-E7B4-4DE1-83D3-360829D6D69A}"/>
                </a:ext>
              </a:extLst>
            </p:cNvPr>
            <p:cNvSpPr/>
            <p:nvPr/>
          </p:nvSpPr>
          <p:spPr>
            <a:xfrm rot="11717" flipH="1">
              <a:off x="-391627" y="1654164"/>
              <a:ext cx="4651450" cy="4651448"/>
            </a:xfrm>
            <a:prstGeom prst="ellipse">
              <a:avLst/>
            </a:prstGeom>
            <a:grpFill/>
            <a:ln w="254000" cap="flat">
              <a:solidFill>
                <a:schemeClr val="bg1">
                  <a:alpha val="39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EF5058C-E998-42EE-8352-5DF86DA28FFD}"/>
                </a:ext>
              </a:extLst>
            </p:cNvPr>
            <p:cNvSpPr txBox="1"/>
            <p:nvPr/>
          </p:nvSpPr>
          <p:spPr>
            <a:xfrm>
              <a:off x="975855" y="2091144"/>
              <a:ext cx="1875836" cy="323165"/>
            </a:xfrm>
            <a:prstGeom prst="rect">
              <a:avLst/>
            </a:prstGeom>
            <a:grpFill/>
          </p:spPr>
          <p:txBody>
            <a:bodyPr wrap="square" tIns="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Helvetica Neue Medium"/>
                  <a:cs typeface="Helvetica Neue Medium"/>
                </a:rPr>
                <a:t>8 Countries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95CDFB-60D0-D14B-8258-6FDA8DB1F04E}"/>
              </a:ext>
            </a:extLst>
          </p:cNvPr>
          <p:cNvGrpSpPr/>
          <p:nvPr/>
        </p:nvGrpSpPr>
        <p:grpSpPr>
          <a:xfrm>
            <a:off x="1858932" y="3011982"/>
            <a:ext cx="8984676" cy="446065"/>
            <a:chOff x="1858932" y="3011982"/>
            <a:chExt cx="8984676" cy="446065"/>
          </a:xfrm>
          <a:solidFill>
            <a:schemeClr val="accent1"/>
          </a:solidFill>
        </p:grpSpPr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6F68C480-EBDF-450E-A20F-059E378B9384}"/>
                </a:ext>
              </a:extLst>
            </p:cNvPr>
            <p:cNvSpPr/>
            <p:nvPr/>
          </p:nvSpPr>
          <p:spPr>
            <a:xfrm rot="11717" flipH="1">
              <a:off x="1858932" y="3011982"/>
              <a:ext cx="8984676" cy="446065"/>
            </a:xfrm>
            <a:prstGeom prst="roundRect">
              <a:avLst>
                <a:gd name="adj" fmla="val 50000"/>
              </a:avLst>
            </a:prstGeom>
            <a:grpFill/>
            <a:ln w="25400" cap="flat">
              <a:solidFill>
                <a:schemeClr val="bg1">
                  <a:alpha val="37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6595FD-AF70-4D2B-B35E-0F1F72C90F77}"/>
                </a:ext>
              </a:extLst>
            </p:cNvPr>
            <p:cNvSpPr txBox="1"/>
            <p:nvPr/>
          </p:nvSpPr>
          <p:spPr>
            <a:xfrm>
              <a:off x="7565503" y="3090064"/>
              <a:ext cx="1024639" cy="292388"/>
            </a:xfrm>
            <a:prstGeom prst="rect">
              <a:avLst/>
            </a:prstGeom>
            <a:grp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solidFill>
                    <a:sysClr val="windowText" lastClr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PRODUCTS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5C7E1F-1826-4807-A106-46455C462FC8}"/>
              </a:ext>
            </a:extLst>
          </p:cNvPr>
          <p:cNvGrpSpPr/>
          <p:nvPr/>
        </p:nvGrpSpPr>
        <p:grpSpPr>
          <a:xfrm>
            <a:off x="5312146" y="2203355"/>
            <a:ext cx="5484479" cy="709361"/>
            <a:chOff x="5755594" y="2113057"/>
            <a:chExt cx="5484479" cy="70936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D84E11-4943-4F4E-859E-930742F7F6C5}"/>
                </a:ext>
              </a:extLst>
            </p:cNvPr>
            <p:cNvSpPr txBox="1"/>
            <p:nvPr/>
          </p:nvSpPr>
          <p:spPr>
            <a:xfrm>
              <a:off x="5755594" y="2113057"/>
              <a:ext cx="1651628" cy="709361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USA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SPAIN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SAUDI ARABIA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B58E3-A342-49B7-A87A-E0759ACA8027}"/>
                </a:ext>
              </a:extLst>
            </p:cNvPr>
            <p:cNvSpPr txBox="1"/>
            <p:nvPr/>
          </p:nvSpPr>
          <p:spPr>
            <a:xfrm>
              <a:off x="7915275" y="2113057"/>
              <a:ext cx="1211976" cy="709361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MEXICO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CANADA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AUSTRALIA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12C600-3183-4044-978B-6D754EC96797}"/>
                </a:ext>
              </a:extLst>
            </p:cNvPr>
            <p:cNvSpPr txBox="1"/>
            <p:nvPr/>
          </p:nvSpPr>
          <p:spPr>
            <a:xfrm>
              <a:off x="9682163" y="2211029"/>
              <a:ext cx="1557910" cy="478529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INDIA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 GERMANY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AC9B13-1BDC-450B-AE7A-4B27B22651EA}"/>
              </a:ext>
            </a:extLst>
          </p:cNvPr>
          <p:cNvGrpSpPr/>
          <p:nvPr/>
        </p:nvGrpSpPr>
        <p:grpSpPr>
          <a:xfrm>
            <a:off x="5362956" y="3661191"/>
            <a:ext cx="5518758" cy="478529"/>
            <a:chOff x="5806404" y="2211029"/>
            <a:chExt cx="5518758" cy="47852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509614-AED8-4BAB-8262-170EF85EE6A7}"/>
                </a:ext>
              </a:extLst>
            </p:cNvPr>
            <p:cNvSpPr txBox="1"/>
            <p:nvPr/>
          </p:nvSpPr>
          <p:spPr>
            <a:xfrm>
              <a:off x="5806404" y="2211029"/>
              <a:ext cx="1550008" cy="478529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WINE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MEAT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70E94F-4C4B-4FC6-A293-CE8CAFA67E52}"/>
                </a:ext>
              </a:extLst>
            </p:cNvPr>
            <p:cNvSpPr txBox="1"/>
            <p:nvPr/>
          </p:nvSpPr>
          <p:spPr>
            <a:xfrm>
              <a:off x="7527051" y="2211029"/>
              <a:ext cx="1988424" cy="478529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FRUITS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FISH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E4FD03-D058-44F5-8828-49BA6182D0A9}"/>
                </a:ext>
              </a:extLst>
            </p:cNvPr>
            <p:cNvSpPr txBox="1"/>
            <p:nvPr/>
          </p:nvSpPr>
          <p:spPr>
            <a:xfrm>
              <a:off x="9597074" y="2211029"/>
              <a:ext cx="1728088" cy="478529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SWEETS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GOLD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</a:endParaRPr>
            </a:p>
          </p:txBody>
        </p:sp>
      </p:grpSp>
      <p:sp>
        <p:nvSpPr>
          <p:cNvPr id="27" name="Circle">
            <a:extLst>
              <a:ext uri="{FF2B5EF4-FFF2-40B4-BE49-F238E27FC236}">
                <a16:creationId xmlns:a16="http://schemas.microsoft.com/office/drawing/2014/main" id="{A017A98E-B9F3-4377-949C-15D7F2E0A290}"/>
              </a:ext>
            </a:extLst>
          </p:cNvPr>
          <p:cNvSpPr/>
          <p:nvPr/>
        </p:nvSpPr>
        <p:spPr>
          <a:xfrm rot="11717" flipH="1">
            <a:off x="315322" y="2999679"/>
            <a:ext cx="3237553" cy="3237550"/>
          </a:xfrm>
          <a:prstGeom prst="ellipse">
            <a:avLst/>
          </a:prstGeom>
          <a:solidFill>
            <a:schemeClr val="accent1"/>
          </a:solidFill>
          <a:ln w="254000" cap="flat">
            <a:solidFill>
              <a:schemeClr val="bg1">
                <a:alpha val="39000"/>
              </a:schemeClr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9B30B-1184-604B-9A92-CB12D26932A3}"/>
              </a:ext>
            </a:extLst>
          </p:cNvPr>
          <p:cNvGrpSpPr/>
          <p:nvPr/>
        </p:nvGrpSpPr>
        <p:grpSpPr>
          <a:xfrm>
            <a:off x="1857334" y="4406877"/>
            <a:ext cx="8985415" cy="446065"/>
            <a:chOff x="1857334" y="4406877"/>
            <a:chExt cx="8985415" cy="446065"/>
          </a:xfrm>
          <a:solidFill>
            <a:schemeClr val="accent2"/>
          </a:solidFill>
        </p:grpSpPr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B149FB6E-CEEF-453A-AC23-FD7A8509704E}"/>
                </a:ext>
              </a:extLst>
            </p:cNvPr>
            <p:cNvSpPr/>
            <p:nvPr/>
          </p:nvSpPr>
          <p:spPr>
            <a:xfrm rot="11717" flipH="1">
              <a:off x="1857334" y="4406877"/>
              <a:ext cx="8985415" cy="446065"/>
            </a:xfrm>
            <a:prstGeom prst="roundRect">
              <a:avLst>
                <a:gd name="adj" fmla="val 50000"/>
              </a:avLst>
            </a:prstGeom>
            <a:grpFill/>
            <a:ln w="25400" cap="flat">
              <a:solidFill>
                <a:schemeClr val="bg1">
                  <a:alpha val="37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D084D3-5595-4D08-9DFB-AFED26E45D04}"/>
                </a:ext>
              </a:extLst>
            </p:cNvPr>
            <p:cNvSpPr txBox="1"/>
            <p:nvPr/>
          </p:nvSpPr>
          <p:spPr>
            <a:xfrm>
              <a:off x="6981208" y="4485130"/>
              <a:ext cx="2193229" cy="292388"/>
            </a:xfrm>
            <a:prstGeom prst="rect">
              <a:avLst/>
            </a:prstGeom>
            <a:grp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DEMOGRAPHIC FACTORS</a:t>
              </a:r>
            </a:p>
          </p:txBody>
        </p:sp>
      </p:grpSp>
      <p:sp>
        <p:nvSpPr>
          <p:cNvPr id="28" name="Circle">
            <a:extLst>
              <a:ext uri="{FF2B5EF4-FFF2-40B4-BE49-F238E27FC236}">
                <a16:creationId xmlns:a16="http://schemas.microsoft.com/office/drawing/2014/main" id="{FECEBF24-0962-4CA5-BF5A-3D26D9FE785E}"/>
              </a:ext>
            </a:extLst>
          </p:cNvPr>
          <p:cNvSpPr/>
          <p:nvPr/>
        </p:nvSpPr>
        <p:spPr>
          <a:xfrm rot="11717" flipH="1">
            <a:off x="1048264" y="4397343"/>
            <a:ext cx="1771668" cy="1771669"/>
          </a:xfrm>
          <a:prstGeom prst="ellipse">
            <a:avLst/>
          </a:prstGeom>
          <a:solidFill>
            <a:schemeClr val="accent2"/>
          </a:solidFill>
          <a:ln w="254000" cap="flat">
            <a:solidFill>
              <a:schemeClr val="bg1">
                <a:alpha val="39000"/>
              </a:schemeClr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B6BF75-0373-094A-A8B9-899B5FEAE332}"/>
              </a:ext>
            </a:extLst>
          </p:cNvPr>
          <p:cNvGrpSpPr/>
          <p:nvPr/>
        </p:nvGrpSpPr>
        <p:grpSpPr>
          <a:xfrm>
            <a:off x="5362956" y="5015165"/>
            <a:ext cx="5518758" cy="478529"/>
            <a:chOff x="5806404" y="2211029"/>
            <a:chExt cx="5518758" cy="47852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DDFD9E-53B9-B340-9566-7FAFA9B7B046}"/>
                </a:ext>
              </a:extLst>
            </p:cNvPr>
            <p:cNvSpPr txBox="1"/>
            <p:nvPr/>
          </p:nvSpPr>
          <p:spPr>
            <a:xfrm>
              <a:off x="5806404" y="2211029"/>
              <a:ext cx="1550008" cy="478529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INCOME LEVEL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AGE SEGMENT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5AC2B-54A5-B546-80AE-3D96306615A2}"/>
                </a:ext>
              </a:extLst>
            </p:cNvPr>
            <p:cNvSpPr txBox="1"/>
            <p:nvPr/>
          </p:nvSpPr>
          <p:spPr>
            <a:xfrm>
              <a:off x="7527051" y="2211029"/>
              <a:ext cx="1988424" cy="478529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EDUCATION LEVEL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MARITAL STATUS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6DA938-8495-B546-91CE-8F297ED1CFAB}"/>
                </a:ext>
              </a:extLst>
            </p:cNvPr>
            <p:cNvSpPr txBox="1"/>
            <p:nvPr/>
          </p:nvSpPr>
          <p:spPr>
            <a:xfrm>
              <a:off x="9597074" y="2211029"/>
              <a:ext cx="1728088" cy="247697"/>
            </a:xfrm>
            <a:prstGeom prst="rect">
              <a:avLst/>
            </a:prstGeom>
            <a:noFill/>
          </p:spPr>
          <p:txBody>
            <a:bodyPr wrap="square" t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Medium"/>
                  <a:cs typeface="Helvetica Neue Medium"/>
                </a:rPr>
                <a:t># DEPENDENTS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F07DC03-3D1D-FD45-9110-1E65C20F34BC}"/>
              </a:ext>
            </a:extLst>
          </p:cNvPr>
          <p:cNvSpPr txBox="1"/>
          <p:nvPr/>
        </p:nvSpPr>
        <p:spPr>
          <a:xfrm>
            <a:off x="996180" y="3332516"/>
            <a:ext cx="1875836" cy="323165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</a:rPr>
              <a:t>6 Products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503039-51CD-9A40-A2CE-238798114499}"/>
              </a:ext>
            </a:extLst>
          </p:cNvPr>
          <p:cNvSpPr txBox="1"/>
          <p:nvPr/>
        </p:nvSpPr>
        <p:spPr>
          <a:xfrm>
            <a:off x="1045249" y="4765256"/>
            <a:ext cx="1875836" cy="877163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Medium"/>
                <a:cs typeface="Helvetica Neue Medium"/>
              </a:rPr>
              <a:t>5 Demographic factors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A2EDA-32B0-4346-A135-E04DEAF6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942728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C6DFAD-02D9-5948-9A61-E26427984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44" y="1437783"/>
            <a:ext cx="7908513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latin typeface="Century Gothic" panose="020B0502020202020204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9332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04AFC-308A-9641-98B7-AC1D514D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9303967" cy="1308063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  <a:latin typeface="Century Gothic" panose="020B0502020202020204" pitchFamily="34" charset="0"/>
              </a:rPr>
              <a:t>OVERVIEW: WORLD SALES (1/2)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4E9DC6-BF6A-6A4F-A2F6-9BB4489F1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3" b="15903"/>
          <a:stretch/>
        </p:blipFill>
        <p:spPr>
          <a:xfrm>
            <a:off x="1923394" y="1728787"/>
            <a:ext cx="9992382" cy="425885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3913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04AFC-308A-9641-98B7-AC1D514D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9303967" cy="1308063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  <a:latin typeface="Century Gothic" panose="020B0502020202020204" pitchFamily="34" charset="0"/>
              </a:rPr>
              <a:t>OVERVIEW: WORLD SALES (2/2)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76DA4-2A48-CD4E-B096-03FBAFA39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" b="145"/>
          <a:stretch/>
        </p:blipFill>
        <p:spPr>
          <a:xfrm>
            <a:off x="1923394" y="1728787"/>
            <a:ext cx="9992382" cy="425885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67090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50680-7D27-A64B-A08B-FC12C65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8697323" cy="1308063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  <a:latin typeface="Century Gothic" panose="020B0502020202020204" pitchFamily="34" charset="0"/>
              </a:rPr>
              <a:t>COUNTRY: SPAIN SALES (1/2)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D27B5E-BDAF-0040-B107-33CCBC70F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3" b="15903"/>
          <a:stretch/>
        </p:blipFill>
        <p:spPr>
          <a:xfrm>
            <a:off x="1923394" y="1728787"/>
            <a:ext cx="9992382" cy="425885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247511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50680-7D27-A64B-A08B-FC12C65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8697323" cy="1308063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  <a:latin typeface="Century Gothic" panose="020B0502020202020204" pitchFamily="34" charset="0"/>
              </a:rPr>
              <a:t>COUNTRY: SPAIN SALES (2/2)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D27B5E-BDAF-0040-B107-33CCBC70F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7" b="1607"/>
          <a:stretch/>
        </p:blipFill>
        <p:spPr>
          <a:xfrm>
            <a:off x="1923394" y="1723701"/>
            <a:ext cx="9992382" cy="413782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62529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94B74-92BD-404A-ADD1-166D757C4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697" y="1949051"/>
            <a:ext cx="5644108" cy="4056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>
                <a:latin typeface="Century Gothic" panose="020B0502020202020204" pitchFamily="34" charset="0"/>
              </a:rPr>
              <a:t>APPENDIX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A7D8ED-4DB6-46C0-AE81-24DA0AAF9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2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C12349-62E6-4BD7-9794-8785CD02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3" y="0"/>
            <a:ext cx="369012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CDD5A4AA-8515-49AE-8C6C-9CF6E14C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431831" y="1949051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62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Century Gothic" panose="020B0502020202020204" pitchFamily="34" charset="0"/>
              </a:rPr>
              <a:t>z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C4D283-22EA-4931-9DEC-0304C9414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A9E6DD-CC7C-4150-8911-883397CCA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A1B7FE-FED9-4723-8992-4E2804D95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A1F42EF-9A4D-4E5A-B1EE-7E6EDAE71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B59514-0D9B-415E-B4CB-4CB50B0F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7B4B19-EFE0-4CF3-97D5-BADE0BED7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ECCED-43E9-D348-AF6E-595EDEB7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43" y="629452"/>
            <a:ext cx="10267916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100" dirty="0"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610B29-A0F6-4F83-BF46-0A928A0AA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1558721-29DF-D649-9122-AD4C715B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120" y="1548848"/>
            <a:ext cx="1017883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	A multinational retail company that has operations in 5 countries carried out several marketing campaigns among over 2000 existing customers. The campaigns were deemed to be underperformed and the acceptance rate was around 7%. </a:t>
            </a:r>
          </a:p>
          <a:p>
            <a:pPr marL="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	A company has a dataset that contains information about customers' profiles, preferences, purchase history, and responses to the marketing campaigns. A company wants to derive insight from this dataset and receive concrete recommendations on how to improve the future marketing campaign.</a:t>
            </a:r>
          </a:p>
          <a:p>
            <a:pPr marL="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	The dataset doesn’t provide details about the marketing campaigns themselves therefore the focus was on analyzing customers' profiles and deriving valuable insight from the limited dataset.</a:t>
            </a:r>
          </a:p>
        </p:txBody>
      </p:sp>
    </p:spTree>
    <p:extLst>
      <p:ext uri="{BB962C8B-B14F-4D97-AF65-F5344CB8AC3E}">
        <p14:creationId xmlns:p14="http://schemas.microsoft.com/office/powerpoint/2010/main" val="7907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FE41-78C6-8B44-9F46-7AF6275F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EBA0D-DA21-6344-9E78-12009F972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Data Source: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Maven Analytics: </a:t>
            </a:r>
            <a:r>
              <a:rPr lang="en-US" dirty="0">
                <a:latin typeface="Century Gothic" panose="020B0502020202020204" pitchFamily="34" charset="0"/>
                <a:hlinkClick r:id="rId2"/>
              </a:rPr>
              <a:t>https://www.mavenanalytics.io/data-playground?search=marketing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Records in the Database: 2240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8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AB91-33F4-F04F-977C-A9A0A75F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Missing Data Analysis</a:t>
            </a:r>
          </a:p>
        </p:txBody>
      </p:sp>
      <p:sp>
        <p:nvSpPr>
          <p:cNvPr id="5" name="Rectangle: Rounded Corners 46">
            <a:extLst>
              <a:ext uri="{FF2B5EF4-FFF2-40B4-BE49-F238E27FC236}">
                <a16:creationId xmlns:a16="http://schemas.microsoft.com/office/drawing/2014/main" id="{57F178F5-F4F2-5441-B630-AA9B633CF350}"/>
              </a:ext>
            </a:extLst>
          </p:cNvPr>
          <p:cNvSpPr/>
          <p:nvPr/>
        </p:nvSpPr>
        <p:spPr>
          <a:xfrm>
            <a:off x="1056137" y="2230318"/>
            <a:ext cx="3242394" cy="129996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0" rIns="0" bIns="0" rtlCol="0" anchor="ctr"/>
          <a:lstStyle/>
          <a:p>
            <a:endParaRPr lang="en-US" sz="8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007D0-801D-5F40-9782-FC1901DBBF07}"/>
              </a:ext>
            </a:extLst>
          </p:cNvPr>
          <p:cNvSpPr txBox="1"/>
          <p:nvPr/>
        </p:nvSpPr>
        <p:spPr>
          <a:xfrm>
            <a:off x="2048404" y="2791365"/>
            <a:ext cx="1876490" cy="17786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1520"/>
              </a:lnSpc>
            </a:pPr>
            <a:r>
              <a:rPr lang="en-US" sz="1200" b="1" dirty="0">
                <a:solidFill>
                  <a:sysClr val="windowText" lastClr="000000"/>
                </a:solidFill>
                <a:latin typeface="Century Gothic" panose="020B0502020202020204" pitchFamily="34" charset="0"/>
                <a:cs typeface="Poppins Medium" panose="00000600000000000000" pitchFamily="2" charset="0"/>
              </a:rPr>
              <a:t>Listwise Deletion</a:t>
            </a:r>
          </a:p>
        </p:txBody>
      </p:sp>
      <p:sp>
        <p:nvSpPr>
          <p:cNvPr id="7" name="Rectangle: Rounded Corners 46">
            <a:extLst>
              <a:ext uri="{FF2B5EF4-FFF2-40B4-BE49-F238E27FC236}">
                <a16:creationId xmlns:a16="http://schemas.microsoft.com/office/drawing/2014/main" id="{B2BF8D98-F7E3-D14F-AFC4-7BC72D943446}"/>
              </a:ext>
            </a:extLst>
          </p:cNvPr>
          <p:cNvSpPr/>
          <p:nvPr/>
        </p:nvSpPr>
        <p:spPr>
          <a:xfrm>
            <a:off x="4473250" y="2230315"/>
            <a:ext cx="3242394" cy="129996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0" rIns="0" bIns="0" rtlCol="0" anchor="ctr"/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Remove records with potential outliers or wrong values</a:t>
            </a:r>
            <a:endParaRPr lang="en-US" sz="10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: Rounded Corners 46">
            <a:extLst>
              <a:ext uri="{FF2B5EF4-FFF2-40B4-BE49-F238E27FC236}">
                <a16:creationId xmlns:a16="http://schemas.microsoft.com/office/drawing/2014/main" id="{00056F9D-2AAF-584B-B99B-5982314AB3AE}"/>
              </a:ext>
            </a:extLst>
          </p:cNvPr>
          <p:cNvSpPr/>
          <p:nvPr/>
        </p:nvSpPr>
        <p:spPr>
          <a:xfrm>
            <a:off x="7890363" y="2230315"/>
            <a:ext cx="3242394" cy="129996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0" rIns="0" bIns="0" rtlCol="0" anchor="ctr"/>
          <a:lstStyle/>
          <a:p>
            <a:r>
              <a:rPr lang="en-US" sz="1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Removed Records with: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Marital Status: YOLO, Absurd, Alone (7 rows)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Age: Above 100 Years (3 rows)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Income: $666666 (1 row)</a:t>
            </a:r>
          </a:p>
        </p:txBody>
      </p:sp>
      <p:sp>
        <p:nvSpPr>
          <p:cNvPr id="9" name="Rectangle: Rounded Corners 46">
            <a:extLst>
              <a:ext uri="{FF2B5EF4-FFF2-40B4-BE49-F238E27FC236}">
                <a16:creationId xmlns:a16="http://schemas.microsoft.com/office/drawing/2014/main" id="{E8E6F179-7BC1-0840-B6C0-BBED3EDAEFAD}"/>
              </a:ext>
            </a:extLst>
          </p:cNvPr>
          <p:cNvSpPr/>
          <p:nvPr/>
        </p:nvSpPr>
        <p:spPr>
          <a:xfrm>
            <a:off x="1056137" y="3642825"/>
            <a:ext cx="3242394" cy="129996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0" rIns="0" bIns="0" rtlCol="0" anchor="ctr"/>
          <a:lstStyle/>
          <a:p>
            <a:endParaRPr lang="en-US" sz="8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FE0C7-DC52-1746-868C-413596E57A8F}"/>
              </a:ext>
            </a:extLst>
          </p:cNvPr>
          <p:cNvSpPr txBox="1"/>
          <p:nvPr/>
        </p:nvSpPr>
        <p:spPr>
          <a:xfrm>
            <a:off x="2048404" y="4200473"/>
            <a:ext cx="187649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b="1" dirty="0">
                <a:solidFill>
                  <a:sysClr val="windowText" lastClr="000000"/>
                </a:solidFill>
                <a:latin typeface="Century Gothic" panose="020B0502020202020204" pitchFamily="34" charset="0"/>
                <a:cs typeface="Poppins Medium" panose="00000600000000000000" pitchFamily="2" charset="0"/>
              </a:rPr>
              <a:t>Median Substitution</a:t>
            </a:r>
          </a:p>
        </p:txBody>
      </p:sp>
      <p:sp>
        <p:nvSpPr>
          <p:cNvPr id="11" name="Rectangle: Rounded Corners 46">
            <a:extLst>
              <a:ext uri="{FF2B5EF4-FFF2-40B4-BE49-F238E27FC236}">
                <a16:creationId xmlns:a16="http://schemas.microsoft.com/office/drawing/2014/main" id="{6A8E1C84-E566-3341-A2B3-49D68319E6FE}"/>
              </a:ext>
            </a:extLst>
          </p:cNvPr>
          <p:cNvSpPr/>
          <p:nvPr/>
        </p:nvSpPr>
        <p:spPr>
          <a:xfrm>
            <a:off x="4473250" y="3642825"/>
            <a:ext cx="3242394" cy="129996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0" rIns="0" bIns="0" rtlCol="0" anchor="ctr"/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Insert values with Median values of same category</a:t>
            </a:r>
            <a:endParaRPr lang="en-US" sz="10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: Rounded Corners 46">
            <a:extLst>
              <a:ext uri="{FF2B5EF4-FFF2-40B4-BE49-F238E27FC236}">
                <a16:creationId xmlns:a16="http://schemas.microsoft.com/office/drawing/2014/main" id="{DB7831CC-B80F-D046-9324-172C06175C06}"/>
              </a:ext>
            </a:extLst>
          </p:cNvPr>
          <p:cNvSpPr/>
          <p:nvPr/>
        </p:nvSpPr>
        <p:spPr>
          <a:xfrm>
            <a:off x="7890363" y="3642825"/>
            <a:ext cx="3242394" cy="129996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0" rIns="0" bIns="0" rtlCol="0" anchor="ctr"/>
          <a:lstStyle/>
          <a:p>
            <a:r>
              <a:rPr lang="en-US" sz="1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Median Income for missing values substituted based 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Median Income level by Country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4B74C4-B874-5F46-B5EC-6D5348EB2BEA}"/>
              </a:ext>
            </a:extLst>
          </p:cNvPr>
          <p:cNvGrpSpPr/>
          <p:nvPr/>
        </p:nvGrpSpPr>
        <p:grpSpPr>
          <a:xfrm>
            <a:off x="1228465" y="3995626"/>
            <a:ext cx="594360" cy="594360"/>
            <a:chOff x="1228465" y="2377556"/>
            <a:chExt cx="594360" cy="594360"/>
          </a:xfrm>
          <a:solidFill>
            <a:schemeClr val="accent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FA6CFD-C053-2D4B-AFA7-00DAD5FE33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8465" y="2377556"/>
              <a:ext cx="594360" cy="594360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 anchorCtr="0"/>
            <a:lstStyle/>
            <a:p>
              <a:pPr algn="ctr">
                <a:lnSpc>
                  <a:spcPct val="8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245">
              <a:extLst>
                <a:ext uri="{FF2B5EF4-FFF2-40B4-BE49-F238E27FC236}">
                  <a16:creationId xmlns:a16="http://schemas.microsoft.com/office/drawing/2014/main" id="{65E81104-1A37-904B-81DA-6E93FE8D8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0906" y="2530450"/>
              <a:ext cx="288542" cy="287688"/>
            </a:xfrm>
            <a:custGeom>
              <a:avLst/>
              <a:gdLst>
                <a:gd name="T0" fmla="*/ 103 w 186"/>
                <a:gd name="T1" fmla="*/ 88 h 185"/>
                <a:gd name="T2" fmla="*/ 95 w 186"/>
                <a:gd name="T3" fmla="*/ 65 h 185"/>
                <a:gd name="T4" fmla="*/ 104 w 186"/>
                <a:gd name="T5" fmla="*/ 75 h 185"/>
                <a:gd name="T6" fmla="*/ 113 w 186"/>
                <a:gd name="T7" fmla="*/ 67 h 185"/>
                <a:gd name="T8" fmla="*/ 102 w 186"/>
                <a:gd name="T9" fmla="*/ 58 h 185"/>
                <a:gd name="T10" fmla="*/ 95 w 186"/>
                <a:gd name="T11" fmla="*/ 50 h 185"/>
                <a:gd name="T12" fmla="*/ 90 w 186"/>
                <a:gd name="T13" fmla="*/ 56 h 185"/>
                <a:gd name="T14" fmla="*/ 76 w 186"/>
                <a:gd name="T15" fmla="*/ 61 h 185"/>
                <a:gd name="T16" fmla="*/ 69 w 186"/>
                <a:gd name="T17" fmla="*/ 75 h 185"/>
                <a:gd name="T18" fmla="*/ 76 w 186"/>
                <a:gd name="T19" fmla="*/ 90 h 185"/>
                <a:gd name="T20" fmla="*/ 90 w 186"/>
                <a:gd name="T21" fmla="*/ 96 h 185"/>
                <a:gd name="T22" fmla="*/ 81 w 186"/>
                <a:gd name="T23" fmla="*/ 116 h 185"/>
                <a:gd name="T24" fmla="*/ 68 w 186"/>
                <a:gd name="T25" fmla="*/ 106 h 185"/>
                <a:gd name="T26" fmla="*/ 74 w 186"/>
                <a:gd name="T27" fmla="*/ 122 h 185"/>
                <a:gd name="T28" fmla="*/ 90 w 186"/>
                <a:gd name="T29" fmla="*/ 128 h 185"/>
                <a:gd name="T30" fmla="*/ 95 w 186"/>
                <a:gd name="T31" fmla="*/ 134 h 185"/>
                <a:gd name="T32" fmla="*/ 103 w 186"/>
                <a:gd name="T33" fmla="*/ 126 h 185"/>
                <a:gd name="T34" fmla="*/ 115 w 186"/>
                <a:gd name="T35" fmla="*/ 116 h 185"/>
                <a:gd name="T36" fmla="*/ 115 w 186"/>
                <a:gd name="T37" fmla="*/ 98 h 185"/>
                <a:gd name="T38" fmla="*/ 90 w 186"/>
                <a:gd name="T39" fmla="*/ 84 h 185"/>
                <a:gd name="T40" fmla="*/ 83 w 186"/>
                <a:gd name="T41" fmla="*/ 81 h 185"/>
                <a:gd name="T42" fmla="*/ 80 w 186"/>
                <a:gd name="T43" fmla="*/ 74 h 185"/>
                <a:gd name="T44" fmla="*/ 90 w 186"/>
                <a:gd name="T45" fmla="*/ 65 h 185"/>
                <a:gd name="T46" fmla="*/ 103 w 186"/>
                <a:gd name="T47" fmla="*/ 116 h 185"/>
                <a:gd name="T48" fmla="*/ 95 w 186"/>
                <a:gd name="T49" fmla="*/ 97 h 185"/>
                <a:gd name="T50" fmla="*/ 102 w 186"/>
                <a:gd name="T51" fmla="*/ 100 h 185"/>
                <a:gd name="T52" fmla="*/ 106 w 186"/>
                <a:gd name="T53" fmla="*/ 108 h 185"/>
                <a:gd name="T54" fmla="*/ 93 w 186"/>
                <a:gd name="T55" fmla="*/ 0 h 185"/>
                <a:gd name="T56" fmla="*/ 93 w 186"/>
                <a:gd name="T57" fmla="*/ 185 h 185"/>
                <a:gd name="T58" fmla="*/ 93 w 186"/>
                <a:gd name="T59" fmla="*/ 0 h 185"/>
                <a:gd name="T60" fmla="*/ 8 w 186"/>
                <a:gd name="T61" fmla="*/ 92 h 185"/>
                <a:gd name="T62" fmla="*/ 177 w 186"/>
                <a:gd name="T63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85">
                  <a:moveTo>
                    <a:pt x="110" y="92"/>
                  </a:moveTo>
                  <a:cubicBezTo>
                    <a:pt x="108" y="90"/>
                    <a:pt x="105" y="89"/>
                    <a:pt x="103" y="88"/>
                  </a:cubicBezTo>
                  <a:cubicBezTo>
                    <a:pt x="100" y="87"/>
                    <a:pt x="98" y="86"/>
                    <a:pt x="95" y="8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9" y="65"/>
                    <a:pt x="100" y="66"/>
                    <a:pt x="102" y="68"/>
                  </a:cubicBezTo>
                  <a:cubicBezTo>
                    <a:pt x="103" y="69"/>
                    <a:pt x="104" y="72"/>
                    <a:pt x="104" y="75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5" y="72"/>
                    <a:pt x="114" y="69"/>
                    <a:pt x="113" y="67"/>
                  </a:cubicBezTo>
                  <a:cubicBezTo>
                    <a:pt x="112" y="64"/>
                    <a:pt x="111" y="63"/>
                    <a:pt x="109" y="61"/>
                  </a:cubicBezTo>
                  <a:cubicBezTo>
                    <a:pt x="107" y="59"/>
                    <a:pt x="105" y="58"/>
                    <a:pt x="102" y="58"/>
                  </a:cubicBezTo>
                  <a:cubicBezTo>
                    <a:pt x="100" y="57"/>
                    <a:pt x="98" y="56"/>
                    <a:pt x="95" y="56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7" y="56"/>
                    <a:pt x="85" y="57"/>
                    <a:pt x="82" y="58"/>
                  </a:cubicBezTo>
                  <a:cubicBezTo>
                    <a:pt x="80" y="58"/>
                    <a:pt x="78" y="60"/>
                    <a:pt x="76" y="61"/>
                  </a:cubicBezTo>
                  <a:cubicBezTo>
                    <a:pt x="74" y="63"/>
                    <a:pt x="72" y="65"/>
                    <a:pt x="71" y="67"/>
                  </a:cubicBezTo>
                  <a:cubicBezTo>
                    <a:pt x="70" y="69"/>
                    <a:pt x="69" y="72"/>
                    <a:pt x="69" y="75"/>
                  </a:cubicBezTo>
                  <a:cubicBezTo>
                    <a:pt x="69" y="79"/>
                    <a:pt x="70" y="82"/>
                    <a:pt x="71" y="84"/>
                  </a:cubicBezTo>
                  <a:cubicBezTo>
                    <a:pt x="72" y="86"/>
                    <a:pt x="74" y="88"/>
                    <a:pt x="76" y="90"/>
                  </a:cubicBezTo>
                  <a:cubicBezTo>
                    <a:pt x="78" y="91"/>
                    <a:pt x="80" y="93"/>
                    <a:pt x="83" y="94"/>
                  </a:cubicBezTo>
                  <a:cubicBezTo>
                    <a:pt x="85" y="95"/>
                    <a:pt x="87" y="95"/>
                    <a:pt x="90" y="96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5" y="119"/>
                    <a:pt x="83" y="118"/>
                    <a:pt x="81" y="116"/>
                  </a:cubicBezTo>
                  <a:cubicBezTo>
                    <a:pt x="79" y="113"/>
                    <a:pt x="78" y="110"/>
                    <a:pt x="79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9"/>
                    <a:pt x="68" y="112"/>
                    <a:pt x="69" y="115"/>
                  </a:cubicBezTo>
                  <a:cubicBezTo>
                    <a:pt x="71" y="118"/>
                    <a:pt x="72" y="120"/>
                    <a:pt x="74" y="122"/>
                  </a:cubicBezTo>
                  <a:cubicBezTo>
                    <a:pt x="76" y="124"/>
                    <a:pt x="78" y="125"/>
                    <a:pt x="81" y="126"/>
                  </a:cubicBezTo>
                  <a:cubicBezTo>
                    <a:pt x="84" y="127"/>
                    <a:pt x="86" y="128"/>
                    <a:pt x="90" y="128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7"/>
                    <a:pt x="103" y="126"/>
                  </a:cubicBezTo>
                  <a:cubicBezTo>
                    <a:pt x="106" y="125"/>
                    <a:pt x="108" y="124"/>
                    <a:pt x="110" y="122"/>
                  </a:cubicBezTo>
                  <a:cubicBezTo>
                    <a:pt x="112" y="121"/>
                    <a:pt x="114" y="118"/>
                    <a:pt x="115" y="116"/>
                  </a:cubicBezTo>
                  <a:cubicBezTo>
                    <a:pt x="116" y="113"/>
                    <a:pt x="116" y="110"/>
                    <a:pt x="116" y="106"/>
                  </a:cubicBezTo>
                  <a:cubicBezTo>
                    <a:pt x="116" y="103"/>
                    <a:pt x="116" y="100"/>
                    <a:pt x="115" y="98"/>
                  </a:cubicBezTo>
                  <a:cubicBezTo>
                    <a:pt x="113" y="95"/>
                    <a:pt x="112" y="93"/>
                    <a:pt x="110" y="92"/>
                  </a:cubicBezTo>
                  <a:close/>
                  <a:moveTo>
                    <a:pt x="90" y="84"/>
                  </a:moveTo>
                  <a:cubicBezTo>
                    <a:pt x="88" y="84"/>
                    <a:pt x="88" y="83"/>
                    <a:pt x="87" y="83"/>
                  </a:cubicBezTo>
                  <a:cubicBezTo>
                    <a:pt x="85" y="82"/>
                    <a:pt x="84" y="82"/>
                    <a:pt x="83" y="81"/>
                  </a:cubicBezTo>
                  <a:cubicBezTo>
                    <a:pt x="82" y="80"/>
                    <a:pt x="81" y="79"/>
                    <a:pt x="81" y="78"/>
                  </a:cubicBezTo>
                  <a:cubicBezTo>
                    <a:pt x="80" y="77"/>
                    <a:pt x="80" y="76"/>
                    <a:pt x="80" y="74"/>
                  </a:cubicBezTo>
                  <a:cubicBezTo>
                    <a:pt x="80" y="71"/>
                    <a:pt x="81" y="69"/>
                    <a:pt x="83" y="67"/>
                  </a:cubicBezTo>
                  <a:cubicBezTo>
                    <a:pt x="84" y="66"/>
                    <a:pt x="86" y="65"/>
                    <a:pt x="90" y="65"/>
                  </a:cubicBezTo>
                  <a:lnTo>
                    <a:pt x="90" y="84"/>
                  </a:lnTo>
                  <a:close/>
                  <a:moveTo>
                    <a:pt x="103" y="116"/>
                  </a:moveTo>
                  <a:cubicBezTo>
                    <a:pt x="100" y="118"/>
                    <a:pt x="99" y="119"/>
                    <a:pt x="95" y="119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7" y="98"/>
                    <a:pt x="99" y="98"/>
                  </a:cubicBezTo>
                  <a:cubicBezTo>
                    <a:pt x="100" y="99"/>
                    <a:pt x="101" y="100"/>
                    <a:pt x="102" y="100"/>
                  </a:cubicBezTo>
                  <a:cubicBezTo>
                    <a:pt x="103" y="101"/>
                    <a:pt x="104" y="102"/>
                    <a:pt x="105" y="103"/>
                  </a:cubicBezTo>
                  <a:cubicBezTo>
                    <a:pt x="105" y="105"/>
                    <a:pt x="106" y="106"/>
                    <a:pt x="106" y="108"/>
                  </a:cubicBezTo>
                  <a:cubicBezTo>
                    <a:pt x="106" y="112"/>
                    <a:pt x="105" y="115"/>
                    <a:pt x="103" y="116"/>
                  </a:cubicBezTo>
                  <a:close/>
                  <a:moveTo>
                    <a:pt x="93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2"/>
                  </a:cubicBezTo>
                  <a:cubicBezTo>
                    <a:pt x="186" y="41"/>
                    <a:pt x="144" y="0"/>
                    <a:pt x="93" y="0"/>
                  </a:cubicBezTo>
                  <a:close/>
                  <a:moveTo>
                    <a:pt x="93" y="177"/>
                  </a:moveTo>
                  <a:cubicBezTo>
                    <a:pt x="46" y="177"/>
                    <a:pt x="8" y="139"/>
                    <a:pt x="8" y="92"/>
                  </a:cubicBezTo>
                  <a:cubicBezTo>
                    <a:pt x="8" y="46"/>
                    <a:pt x="46" y="8"/>
                    <a:pt x="93" y="8"/>
                  </a:cubicBezTo>
                  <a:cubicBezTo>
                    <a:pt x="139" y="8"/>
                    <a:pt x="177" y="46"/>
                    <a:pt x="177" y="92"/>
                  </a:cubicBezTo>
                  <a:cubicBezTo>
                    <a:pt x="177" y="139"/>
                    <a:pt x="139" y="177"/>
                    <a:pt x="93" y="17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9F7409-C654-4D4D-9BC5-50A679F8F629}"/>
              </a:ext>
            </a:extLst>
          </p:cNvPr>
          <p:cNvGrpSpPr/>
          <p:nvPr/>
        </p:nvGrpSpPr>
        <p:grpSpPr>
          <a:xfrm>
            <a:off x="1227997" y="2583116"/>
            <a:ext cx="594360" cy="594360"/>
            <a:chOff x="5712822" y="5948560"/>
            <a:chExt cx="594360" cy="5943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CA1967-D457-354E-BE7A-365E0004D9FF}"/>
                </a:ext>
              </a:extLst>
            </p:cNvPr>
            <p:cNvSpPr/>
            <p:nvPr/>
          </p:nvSpPr>
          <p:spPr>
            <a:xfrm>
              <a:off x="5712822" y="5948560"/>
              <a:ext cx="594360" cy="594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Filing Box Archive with solid fill">
              <a:extLst>
                <a:ext uri="{FF2B5EF4-FFF2-40B4-BE49-F238E27FC236}">
                  <a16:creationId xmlns:a16="http://schemas.microsoft.com/office/drawing/2014/main" id="{7781933D-ED8E-064B-918C-6477813F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13572" y="6049310"/>
              <a:ext cx="392861" cy="392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5905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D458EE-E1CB-B349-BD45-33A2BAC1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Navigating through Dashboard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DB74D0-8054-564C-A572-F6E44D63C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9285" y="2293852"/>
            <a:ext cx="3896467" cy="532304"/>
          </a:xfrm>
        </p:spPr>
        <p:txBody>
          <a:bodyPr anchor="ctr"/>
          <a:lstStyle/>
          <a:p>
            <a:r>
              <a:rPr lang="en-US" sz="1400" dirty="0">
                <a:solidFill>
                  <a:schemeClr val="tx1"/>
                </a:solidFill>
              </a:rPr>
              <a:t>2. Select country by clicking on the table row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E8A35D-BF0F-AC46-9041-224A35584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6634" y="2293852"/>
            <a:ext cx="3899798" cy="532304"/>
          </a:xfrm>
        </p:spPr>
        <p:txBody>
          <a:bodyPr anchor="t"/>
          <a:lstStyle/>
          <a:p>
            <a:r>
              <a:rPr lang="en-US" sz="1400" dirty="0">
                <a:solidFill>
                  <a:schemeClr val="tx1"/>
                </a:solidFill>
              </a:rPr>
              <a:t>3. Choose relevant demographic from the demographic dropdown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1DC0ECE7-5DF5-EB4D-876B-0A12BC11E751}"/>
              </a:ext>
            </a:extLst>
          </p:cNvPr>
          <p:cNvSpPr txBox="1">
            <a:spLocks/>
          </p:cNvSpPr>
          <p:nvPr/>
        </p:nvSpPr>
        <p:spPr>
          <a:xfrm>
            <a:off x="2606441" y="1763077"/>
            <a:ext cx="7956560" cy="328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1. Set webpage zoom level = 50% (mac)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D8D4D-FED5-4442-AFCE-B5C100EFC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5" r="27166" b="14590"/>
          <a:stretch/>
        </p:blipFill>
        <p:spPr>
          <a:xfrm>
            <a:off x="2605531" y="3403260"/>
            <a:ext cx="3897377" cy="2326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1743A47-4C23-2B4F-8405-B588BE5DEC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25655" r="39617" b="8416"/>
          <a:stretch/>
        </p:blipFill>
        <p:spPr>
          <a:xfrm>
            <a:off x="6666634" y="3235842"/>
            <a:ext cx="3900487" cy="2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DCD0DD-63A6-AE43-B397-83FAA90EAB64}"/>
              </a:ext>
            </a:extLst>
          </p:cNvPr>
          <p:cNvSpPr/>
          <p:nvPr/>
        </p:nvSpPr>
        <p:spPr>
          <a:xfrm>
            <a:off x="7083972" y="3268716"/>
            <a:ext cx="882869" cy="1602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AAD903-8B2E-324F-B016-E055988E1F52}"/>
              </a:ext>
            </a:extLst>
          </p:cNvPr>
          <p:cNvSpPr/>
          <p:nvPr/>
        </p:nvSpPr>
        <p:spPr>
          <a:xfrm>
            <a:off x="2801006" y="4246178"/>
            <a:ext cx="1760484" cy="1576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73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0D90B8-7A68-B241-9770-A4A7AC76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>
                <a:solidFill>
                  <a:srgbClr val="1F2D29"/>
                </a:solidFill>
                <a:latin typeface="Century Gothic" panose="020B0502020202020204" pitchFamily="34" charset="0"/>
              </a:rPr>
              <a:t>Thank you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7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Century Gothic" panose="020B0502020202020204" pitchFamily="34" charset="0"/>
              </a:rPr>
              <a:t>z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C4D283-22EA-4931-9DEC-0304C9414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A9E6DD-CC7C-4150-8911-883397CCA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A1B7FE-FED9-4723-8992-4E2804D95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A1F42EF-9A4D-4E5A-B1EE-7E6EDAE71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B59514-0D9B-415E-B4CB-4CB50B0F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7B4B19-EFE0-4CF3-97D5-BADE0BED7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ECCED-43E9-D348-AF6E-595EDEB7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43" y="629452"/>
            <a:ext cx="10267916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100" dirty="0">
                <a:latin typeface="Century Gothic" panose="020B0502020202020204" pitchFamily="34" charset="0"/>
              </a:rPr>
              <a:t>Dataset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610B29-A0F6-4F83-BF46-0A928A0AA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341E083-7AE7-BB4F-8A8C-EC7C5406E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533" y="1481379"/>
            <a:ext cx="10336546" cy="4486275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Data set contains marketing campaign data of 2,240 customers.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Each record represents one customer and contains the following information: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Customer Profile: date of birth, Education, Marital Status, Income, recency etc.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Product Preferences: amount spent on different types of products in the last 2 years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Channel Performance: Number of purchases made through the different channels.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Campaign Success: whether customer participated in the marketing campaign.</a:t>
            </a:r>
          </a:p>
        </p:txBody>
      </p:sp>
    </p:spTree>
    <p:extLst>
      <p:ext uri="{BB962C8B-B14F-4D97-AF65-F5344CB8AC3E}">
        <p14:creationId xmlns:p14="http://schemas.microsoft.com/office/powerpoint/2010/main" val="105791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C4D283-22EA-4931-9DEC-0304C9414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A9E6DD-CC7C-4150-8911-883397CCA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A1B7FE-FED9-4723-8992-4E2804D95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A1F42EF-9A4D-4E5A-B1EE-7E6EDAE71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B59514-0D9B-415E-B4CB-4CB50B0F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7B4B19-EFE0-4CF3-97D5-BADE0BED7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ECCED-43E9-D348-AF6E-595EDEB7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4533194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 dirty="0"/>
              <a:t>Exploratory Data Analysis</a:t>
            </a: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018014D3-6493-4E27-A347-32D41D145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1249" y="1711763"/>
            <a:ext cx="3435136" cy="343513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5610B29-A0F6-4F83-BF46-0A928A0AA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9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52181-21F1-4E4A-A783-D9C3A994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Customer Profile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EB7E39D6-681B-DE44-AE9C-24742E685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8516" y="1402027"/>
            <a:ext cx="4662731" cy="2490268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11F85F71-6A6A-D54C-A2F9-173B702D6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91" y="4166287"/>
            <a:ext cx="4732892" cy="2527739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7EB7C627-5F50-534D-B4F0-5FEE2B609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2548" y="4166288"/>
            <a:ext cx="4718401" cy="2520000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675CFFB9-D258-6446-95EE-981531384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2548" y="1402027"/>
            <a:ext cx="471839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56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F3-7259-0549-8AF1-5ADBD1A6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Sales by Country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4C8D575-A550-E647-8E53-95B7DF0AA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320" t="13614" r="5478"/>
          <a:stretch/>
        </p:blipFill>
        <p:spPr>
          <a:xfrm>
            <a:off x="1041998" y="1903070"/>
            <a:ext cx="4721789" cy="2433310"/>
          </a:xfr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2564E87-8307-8A43-AA45-4F5108947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054242"/>
              </p:ext>
            </p:extLst>
          </p:nvPr>
        </p:nvGraphicFramePr>
        <p:xfrm>
          <a:off x="5854018" y="1885285"/>
          <a:ext cx="5033000" cy="2468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61108">
                  <a:extLst>
                    <a:ext uri="{9D8B030D-6E8A-4147-A177-3AD203B41FA5}">
                      <a16:colId xmlns:a16="http://schemas.microsoft.com/office/drawing/2014/main" val="2732062028"/>
                    </a:ext>
                  </a:extLst>
                </a:gridCol>
                <a:gridCol w="1679939">
                  <a:extLst>
                    <a:ext uri="{9D8B030D-6E8A-4147-A177-3AD203B41FA5}">
                      <a16:colId xmlns:a16="http://schemas.microsoft.com/office/drawing/2014/main" val="1421139667"/>
                    </a:ext>
                  </a:extLst>
                </a:gridCol>
                <a:gridCol w="1591953">
                  <a:extLst>
                    <a:ext uri="{9D8B030D-6E8A-4147-A177-3AD203B41FA5}">
                      <a16:colId xmlns:a16="http://schemas.microsoft.com/office/drawing/2014/main" val="3123780430"/>
                    </a:ext>
                  </a:extLst>
                </a:gridCol>
              </a:tblGrid>
              <a:tr h="26134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Country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Customer Count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Total Sales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2868876"/>
                  </a:ext>
                </a:extLst>
              </a:tr>
              <a:tr h="26134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Spain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$ 660,367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45163"/>
                  </a:ext>
                </a:extLst>
              </a:tr>
              <a:tr h="26134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Saudi Arabia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335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$ 210,987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86612"/>
                  </a:ext>
                </a:extLst>
              </a:tr>
              <a:tr h="26134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Canada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263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$ 166,169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124513"/>
                  </a:ext>
                </a:extLst>
              </a:tr>
              <a:tr h="26134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Australia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$ 88,547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202415"/>
                  </a:ext>
                </a:extLst>
              </a:tr>
              <a:tr h="26134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India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146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$ 78,996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956878"/>
                  </a:ext>
                </a:extLst>
              </a:tr>
              <a:tr h="26134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Germany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$ 74,913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741774"/>
                  </a:ext>
                </a:extLst>
              </a:tr>
              <a:tr h="26134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USA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$ 67,882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911144"/>
                  </a:ext>
                </a:extLst>
              </a:tr>
              <a:tr h="26134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Mexico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$ 3,122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706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702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F3-7259-0549-8AF1-5ADBD1A6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Sales by Product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CBCE5994-1224-BA4D-85D1-B1CC6ECBD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2552" y="2041402"/>
            <a:ext cx="9156339" cy="364572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0FCE62-AA0C-4D43-88CC-9325B7800DDA}"/>
              </a:ext>
            </a:extLst>
          </p:cNvPr>
          <p:cNvSpPr txBox="1"/>
          <p:nvPr/>
        </p:nvSpPr>
        <p:spPr>
          <a:xfrm>
            <a:off x="1943101" y="2200275"/>
            <a:ext cx="957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678120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EB13F-0959-9E47-B9EC-F1EF63BF2511}"/>
              </a:ext>
            </a:extLst>
          </p:cNvPr>
          <p:cNvSpPr txBox="1"/>
          <p:nvPr/>
        </p:nvSpPr>
        <p:spPr>
          <a:xfrm>
            <a:off x="3409951" y="3426827"/>
            <a:ext cx="957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372571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7E89E-38BD-0A4E-B4FB-8F40C1030610}"/>
              </a:ext>
            </a:extLst>
          </p:cNvPr>
          <p:cNvSpPr txBox="1"/>
          <p:nvPr/>
        </p:nvSpPr>
        <p:spPr>
          <a:xfrm>
            <a:off x="4776789" y="4493627"/>
            <a:ext cx="957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97773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8AF52-F8C2-BD40-A86F-9EDA2248DB07}"/>
              </a:ext>
            </a:extLst>
          </p:cNvPr>
          <p:cNvSpPr txBox="1"/>
          <p:nvPr/>
        </p:nvSpPr>
        <p:spPr>
          <a:xfrm>
            <a:off x="6229352" y="4550779"/>
            <a:ext cx="957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83489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15AEA-75C3-C64F-B1D2-B235FEC0F725}"/>
              </a:ext>
            </a:extLst>
          </p:cNvPr>
          <p:cNvSpPr txBox="1"/>
          <p:nvPr/>
        </p:nvSpPr>
        <p:spPr>
          <a:xfrm>
            <a:off x="7681915" y="4650792"/>
            <a:ext cx="957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60464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06466-5DEB-7A47-A598-4047C30ADE47}"/>
              </a:ext>
            </a:extLst>
          </p:cNvPr>
          <p:cNvSpPr txBox="1"/>
          <p:nvPr/>
        </p:nvSpPr>
        <p:spPr>
          <a:xfrm>
            <a:off x="9075403" y="4665082"/>
            <a:ext cx="957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58566</a:t>
            </a:r>
          </a:p>
        </p:txBody>
      </p:sp>
    </p:spTree>
    <p:extLst>
      <p:ext uri="{BB962C8B-B14F-4D97-AF65-F5344CB8AC3E}">
        <p14:creationId xmlns:p14="http://schemas.microsoft.com/office/powerpoint/2010/main" val="182185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52181-21F1-4E4A-A783-D9C3A994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Demographic: Education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DF75ED-F1F2-054C-8853-E64727E59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45204" y="1754993"/>
            <a:ext cx="4405668" cy="713818"/>
          </a:xfrm>
        </p:spPr>
        <p:txBody>
          <a:bodyPr anchor="ctr"/>
          <a:lstStyle/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Sales by Education Level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3E44CC-3B88-CC43-99D0-573E6C86A6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3845" t="11623" r="8359"/>
          <a:stretch/>
        </p:blipFill>
        <p:spPr>
          <a:xfrm>
            <a:off x="1045204" y="2468811"/>
            <a:ext cx="4405668" cy="2247718"/>
          </a:xfrm>
        </p:spPr>
      </p:pic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40B6021B-821B-8F4A-A9C1-C382963C8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470453"/>
              </p:ext>
            </p:extLst>
          </p:nvPr>
        </p:nvGraphicFramePr>
        <p:xfrm>
          <a:off x="5711400" y="2468810"/>
          <a:ext cx="5082979" cy="2247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78596">
                  <a:extLst>
                    <a:ext uri="{9D8B030D-6E8A-4147-A177-3AD203B41FA5}">
                      <a16:colId xmlns:a16="http://schemas.microsoft.com/office/drawing/2014/main" val="2732062028"/>
                    </a:ext>
                  </a:extLst>
                </a:gridCol>
                <a:gridCol w="1696621">
                  <a:extLst>
                    <a:ext uri="{9D8B030D-6E8A-4147-A177-3AD203B41FA5}">
                      <a16:colId xmlns:a16="http://schemas.microsoft.com/office/drawing/2014/main" val="1421139667"/>
                    </a:ext>
                  </a:extLst>
                </a:gridCol>
                <a:gridCol w="1607762">
                  <a:extLst>
                    <a:ext uri="{9D8B030D-6E8A-4147-A177-3AD203B41FA5}">
                      <a16:colId xmlns:a16="http://schemas.microsoft.com/office/drawing/2014/main" val="3123780430"/>
                    </a:ext>
                  </a:extLst>
                </a:gridCol>
              </a:tblGrid>
              <a:tr h="37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Education Level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Customer 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Total Sales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2868876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Graduation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1124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$ 697,259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45163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PhD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482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$ 324,041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86612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Masters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368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$ 224,558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124513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2n Cycle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$ 100,708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202415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Basic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$ 4,417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95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154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52181-21F1-4E4A-A783-D9C3A994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Demographic: Marital Status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DF75ED-F1F2-054C-8853-E64727E59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562" y="1841630"/>
            <a:ext cx="4542302" cy="713818"/>
          </a:xfrm>
        </p:spPr>
        <p:txBody>
          <a:bodyPr anchor="ctr"/>
          <a:lstStyle/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Sales by Marital Status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3E44CC-3B88-CC43-99D0-573E6C86A6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3678" t="11623" r="7724" b="5611"/>
          <a:stretch/>
        </p:blipFill>
        <p:spPr>
          <a:xfrm>
            <a:off x="1017562" y="2555448"/>
            <a:ext cx="4542302" cy="2247717"/>
          </a:xfrm>
        </p:spPr>
      </p:pic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06453A1E-618F-CC49-8F36-7E66ECF78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586613"/>
              </p:ext>
            </p:extLst>
          </p:nvPr>
        </p:nvGraphicFramePr>
        <p:xfrm>
          <a:off x="5734539" y="2555447"/>
          <a:ext cx="5048690" cy="2247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66598">
                  <a:extLst>
                    <a:ext uri="{9D8B030D-6E8A-4147-A177-3AD203B41FA5}">
                      <a16:colId xmlns:a16="http://schemas.microsoft.com/office/drawing/2014/main" val="2732062028"/>
                    </a:ext>
                  </a:extLst>
                </a:gridCol>
                <a:gridCol w="1685176">
                  <a:extLst>
                    <a:ext uri="{9D8B030D-6E8A-4147-A177-3AD203B41FA5}">
                      <a16:colId xmlns:a16="http://schemas.microsoft.com/office/drawing/2014/main" val="1421139667"/>
                    </a:ext>
                  </a:extLst>
                </a:gridCol>
                <a:gridCol w="1596916">
                  <a:extLst>
                    <a:ext uri="{9D8B030D-6E8A-4147-A177-3AD203B41FA5}">
                      <a16:colId xmlns:a16="http://schemas.microsoft.com/office/drawing/2014/main" val="3123780430"/>
                    </a:ext>
                  </a:extLst>
                </a:gridCol>
              </a:tblGrid>
              <a:tr h="3746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Marital Status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Customer 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Total Sales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2868876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Married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864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$ 510,453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45163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Together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578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$ 350,950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86612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Single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479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$ 291,090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124513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Divorced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$ 141,601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202415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Widow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77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$56,889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31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8661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225</TotalTime>
  <Words>631</Words>
  <Application>Microsoft Macintosh PowerPoint</Application>
  <PresentationFormat>Widescreen</PresentationFormat>
  <Paragraphs>202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MS Shell Dlg 2</vt:lpstr>
      <vt:lpstr>Wingdings</vt:lpstr>
      <vt:lpstr>Wingdings 3</vt:lpstr>
      <vt:lpstr>Madison</vt:lpstr>
      <vt:lpstr>Demographic Analysis for Grocery Sales</vt:lpstr>
      <vt:lpstr>Introduction</vt:lpstr>
      <vt:lpstr>Dataset</vt:lpstr>
      <vt:lpstr>Exploratory Data Analysis</vt:lpstr>
      <vt:lpstr>Customer Profile</vt:lpstr>
      <vt:lpstr>Sales by Country</vt:lpstr>
      <vt:lpstr>Sales by Product</vt:lpstr>
      <vt:lpstr>Demographic: Education</vt:lpstr>
      <vt:lpstr>Demographic: Marital Status</vt:lpstr>
      <vt:lpstr>Demographic: No of Dependents</vt:lpstr>
      <vt:lpstr>Demographic: Income</vt:lpstr>
      <vt:lpstr>Demographic: Age</vt:lpstr>
      <vt:lpstr>PROJECT OVERVIEW</vt:lpstr>
      <vt:lpstr>DASHBOARD</vt:lpstr>
      <vt:lpstr>OVERVIEW: WORLD SALES (1/2)</vt:lpstr>
      <vt:lpstr>OVERVIEW: WORLD SALES (2/2)</vt:lpstr>
      <vt:lpstr>COUNTRY: SPAIN SALES (1/2)</vt:lpstr>
      <vt:lpstr>COUNTRY: SPAIN SALES (2/2)</vt:lpstr>
      <vt:lpstr>APPENDIX</vt:lpstr>
      <vt:lpstr>Data Source</vt:lpstr>
      <vt:lpstr>Missing Data Analysis</vt:lpstr>
      <vt:lpstr>Navigating through Dashboard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Demographic Analysis for Grocery Sales</dc:title>
  <dc:creator>Chadha, Abhinav</dc:creator>
  <cp:lastModifiedBy>Chadha, Abhinav</cp:lastModifiedBy>
  <cp:revision>9</cp:revision>
  <dcterms:created xsi:type="dcterms:W3CDTF">2021-12-14T19:54:47Z</dcterms:created>
  <dcterms:modified xsi:type="dcterms:W3CDTF">2021-12-15T00:31:59Z</dcterms:modified>
</cp:coreProperties>
</file>